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86" r:id="rId2"/>
    <p:sldId id="264" r:id="rId3"/>
    <p:sldId id="256" r:id="rId4"/>
    <p:sldId id="259" r:id="rId5"/>
    <p:sldId id="257" r:id="rId6"/>
    <p:sldId id="263" r:id="rId7"/>
    <p:sldId id="258" r:id="rId8"/>
    <p:sldId id="268" r:id="rId9"/>
    <p:sldId id="287" r:id="rId10"/>
  </p:sldIdLst>
  <p:sldSz cx="9144000" cy="5143500" type="screen16x9"/>
  <p:notesSz cx="6858000" cy="9144000"/>
  <p:embeddedFontLst>
    <p:embeddedFont>
      <p:font typeface="Nunito Sans" charset="0"/>
      <p:regular r:id="rId12"/>
      <p:bold r:id="rId13"/>
      <p:italic r:id="rId14"/>
      <p:boldItalic r:id="rId15"/>
    </p:embeddedFont>
    <p:embeddedFont>
      <p:font typeface="Georgia" pitchFamily="18" charset="0"/>
      <p:regular r:id="rId16"/>
      <p:bold r:id="rId17"/>
      <p:italic r:id="rId18"/>
      <p:bold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031"/>
    <a:srgbClr val="FF9966"/>
    <a:srgbClr val="FF0000"/>
    <a:srgbClr val="FF3300"/>
  </p:clrMru>
</p:presentationPr>
</file>

<file path=ppt/tableStyles.xml><?xml version="1.0" encoding="utf-8"?>
<a:tblStyleLst xmlns:a="http://schemas.openxmlformats.org/drawingml/2006/main" def="{08FA574A-1308-4B26-975F-CEE6CF1B3AA4}">
  <a:tblStyle styleId="{08FA574A-1308-4B26-975F-CEE6CF1B3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2294" autoAdjust="0"/>
  </p:normalViewPr>
  <p:slideViewPr>
    <p:cSldViewPr>
      <p:cViewPr varScale="1">
        <p:scale>
          <a:sx n="85" d="100"/>
          <a:sy n="85" d="100"/>
        </p:scale>
        <p:origin x="-294" y="-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géant chinois du e-commerce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Alibaba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//JACK MA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Profil commercial</a:t>
            </a:r>
            <a:r>
              <a:rPr lang="fr-FR" baseline="0" dirty="0" smtClean="0"/>
              <a:t> et profil commercial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ou la </a:t>
            </a:r>
            <a:r>
              <a:rPr lang="fr-FR" dirty="0" err="1" smtClean="0"/>
              <a:t>strategie</a:t>
            </a:r>
            <a:r>
              <a:rPr lang="fr-FR" dirty="0" smtClean="0"/>
              <a:t>(s)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7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gif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3071816"/>
            <a:ext cx="4214841" cy="1830390"/>
          </a:xfrm>
        </p:spPr>
        <p:txBody>
          <a:bodyPr/>
          <a:lstStyle/>
          <a:p>
            <a:r>
              <a:rPr lang="en" sz="2800" dirty="0" smtClean="0"/>
              <a:t>Syrine BEN YAKHLEF</a:t>
            </a:r>
            <a:br>
              <a:rPr lang="en" sz="2800" dirty="0" smtClean="0"/>
            </a:br>
            <a:r>
              <a:rPr lang="en" sz="2800" dirty="0" smtClean="0"/>
              <a:t>Yosra GOUAIED</a:t>
            </a:r>
            <a:br>
              <a:rPr lang="en" sz="2800" dirty="0" smtClean="0"/>
            </a:br>
            <a:r>
              <a:rPr lang="en" sz="2800" dirty="0" smtClean="0"/>
              <a:t>Eya TAIEB</a:t>
            </a:r>
            <a:endParaRPr lang="fr-FR" sz="2800" dirty="0"/>
          </a:p>
        </p:txBody>
      </p:sp>
      <p:pic>
        <p:nvPicPr>
          <p:cNvPr id="3" name="Picture 2" descr="512x512b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pic>
        <p:nvPicPr>
          <p:cNvPr id="4" name="Picture 3" descr="i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23810" cy="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910" y="1571618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6703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Nunito Sans"/>
                <a:ea typeface="Nunito Sans"/>
                <a:cs typeface="Nunito Sans"/>
                <a:sym typeface="Nunito Sans"/>
              </a:rPr>
              <a:t>E-Commerce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868" y="4866501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2018~2019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285720" y="214296"/>
            <a:ext cx="1385870" cy="840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dirty="0" smtClean="0"/>
              <a:t>P</a:t>
            </a:r>
            <a:r>
              <a:rPr lang="en" sz="4400" b="1" dirty="0" smtClean="0"/>
              <a:t>lan </a:t>
            </a:r>
            <a:endParaRPr sz="4400" b="1"/>
          </a:p>
        </p:txBody>
      </p:sp>
      <p:grpSp>
        <p:nvGrpSpPr>
          <p:cNvPr id="163" name="Shape 163"/>
          <p:cNvGrpSpPr/>
          <p:nvPr/>
        </p:nvGrpSpPr>
        <p:grpSpPr>
          <a:xfrm>
            <a:off x="6715140" y="62370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250785" y="2179634"/>
            <a:ext cx="654063" cy="654026"/>
            <a:chOff x="576250" y="4319400"/>
            <a:chExt cx="442075" cy="442050"/>
          </a:xfrm>
          <a:solidFill>
            <a:schemeClr val="bg1"/>
          </a:solidFill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723725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58214" y="1500180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071538" y="1928808"/>
            <a:ext cx="6456091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" name="TextBox 19"/>
          <p:cNvSpPr txBox="1"/>
          <p:nvPr/>
        </p:nvSpPr>
        <p:spPr>
          <a:xfrm>
            <a:off x="857224" y="134516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bg1"/>
                </a:solidFill>
                <a:latin typeface="Nunito Sans" charset="0"/>
              </a:rPr>
              <a:t>E-commerce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00990" y="2143122"/>
            <a:ext cx="178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bg1"/>
                </a:solidFill>
                <a:latin typeface="Nunito Sans" charset="0"/>
              </a:rPr>
              <a:t>Ses perspectives</a:t>
            </a:r>
            <a:endParaRPr lang="fr-FR" sz="1800" b="1" dirty="0">
              <a:solidFill>
                <a:schemeClr val="bg1"/>
              </a:solidFill>
              <a:latin typeface="Nunito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8926" y="1071552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>
                <a:solidFill>
                  <a:schemeClr val="bg1"/>
                </a:solidFill>
                <a:latin typeface="Nunito Sans" charset="0"/>
              </a:rPr>
              <a:t>C’est</a:t>
            </a:r>
            <a:r>
              <a:rPr lang="en-US" sz="1800" b="1" dirty="0" smtClean="0">
                <a:solidFill>
                  <a:schemeClr val="bg1"/>
                </a:solidFill>
                <a:latin typeface="Nunito Sans" charset="0"/>
              </a:rPr>
              <a:t> quoi </a:t>
            </a:r>
            <a:r>
              <a:rPr lang="en-US" sz="1800" b="1" dirty="0" err="1" smtClean="0">
                <a:solidFill>
                  <a:schemeClr val="bg1"/>
                </a:solidFill>
                <a:latin typeface="Nunito Sans" charset="0"/>
              </a:rPr>
              <a:t>Aliexpress</a:t>
            </a:r>
            <a:r>
              <a:rPr lang="en-US" sz="1800" b="1" dirty="0" smtClean="0">
                <a:solidFill>
                  <a:schemeClr val="bg1"/>
                </a:solidFill>
                <a:latin typeface="Nunito Sans" charset="0"/>
              </a:rPr>
              <a:t>?</a:t>
            </a:r>
            <a:endParaRPr lang="fr-FR" sz="1800" b="1" dirty="0">
              <a:solidFill>
                <a:schemeClr val="bg1"/>
              </a:solidFill>
              <a:latin typeface="Nuni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0298" y="3354179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bg1"/>
                </a:solidFill>
                <a:latin typeface="Nunito Sans" charset="0"/>
              </a:rPr>
              <a:t>Quels types de e-commerce?</a:t>
            </a:r>
            <a:endParaRPr lang="fr-FR" sz="1800" b="1" dirty="0">
              <a:solidFill>
                <a:schemeClr val="bg1"/>
              </a:solidFill>
              <a:latin typeface="Nunito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0562" y="1934172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bg1"/>
                </a:solidFill>
                <a:latin typeface="Nunito Sans" charset="0"/>
              </a:rPr>
              <a:t>Quels sont ses objectives ?</a:t>
            </a:r>
            <a:endParaRPr lang="fr-FR" sz="1800" b="1" dirty="0">
              <a:solidFill>
                <a:schemeClr val="bg1"/>
              </a:solidFill>
              <a:latin typeface="Nunito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57950" y="3214692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bg1"/>
                </a:solidFill>
                <a:latin typeface="Nunito Sans" charset="0"/>
              </a:rPr>
              <a:t>Quelles sont ses stratégies ?</a:t>
            </a:r>
          </a:p>
          <a:p>
            <a:endParaRPr lang="fr-FR" sz="1800" b="1" dirty="0" smtClean="0">
              <a:solidFill>
                <a:schemeClr val="bg1"/>
              </a:solidFill>
              <a:latin typeface="Nunito Sans" charset="0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0451E-6 L 0.12188 -0.08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-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88 -0.08555 L 0.25573 -0.085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4 -0.08555 C 0.26129 -0.07134 0.26858 -0.06455 0.27761 -0.05899 C 0.27917 -0.05683 0.28091 -0.05528 0.2823 -0.05281 C 0.28473 -0.0488 0.28907 -0.04046 0.28907 -0.04046 C 0.29324 -0.02039 0.29115 -0.03243 0.28907 0.01266 C 0.28872 0.02038 0.28681 0.05281 0.28334 0.06176 C 0.28022 0.0701 0.27449 0.07103 0.26963 0.07381 C 0.26407 0.0772 0.25834 0.08709 0.25244 0.08832 C 0.24671 0.08956 0.24081 0.08956 0.23508 0.09018 C 0.22952 0.09357 0.23282 0.09234 0.22483 0.09234 " pathEditMode="relative" ptsTypes="fffffffffA">
                                      <p:cBhvr>
                                        <p:cTn id="2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3 0.09234 C 0.21927 0.0772 0.22674 0.09511 0.21789 0.08214 C 0.21684 0.0806 0.2165 0.07782 0.21563 0.07597 C 0.21233 0.06886 0.20903 0.06176 0.20521 0.05558 C 0.20365 0.04663 0.20243 0.03767 0.2007 0.02902 C 0.20139 0.01605 0.20191 0.00586 0.20417 -0.00587 C 0.20556 -0.02101 0.20834 -0.03212 0.21563 -0.04046 C 0.22188 -0.05745 0.23143 -0.06857 0.24202 -0.07536 C 0.24323 -0.07629 0.24427 -0.07845 0.24549 -0.07938 C 0.24653 -0.0803 0.24775 -0.08061 0.24896 -0.08123 C 0.25122 -0.08246 0.25591 -0.08555 0.25591 -0.08555 C 0.27431 -0.08463 0.30052 -0.09018 0.32014 -0.07721 C 0.32327 -0.07196 0.32657 -0.07135 0.33056 -0.06918 C 0.33698 -0.06177 0.34445 -0.0593 0.35122 -0.05282 C 0.36077 -0.04386 0.36198 -0.04201 0.37188 -0.03645 C 0.38021 -0.02657 0.37604 -0.02904 0.38351 -0.02626 C 0.38802 -0.01761 0.38299 -0.02564 0.3915 -0.02008 C 0.39584 -0.0173 0.3941 -0.01606 0.39723 -0.01174 C 0.40174 -0.00587 0.40625 -0.00248 0.4099 0.00463 C 0.41181 0.01513 0.41632 0.01389 0.42136 0.01667 C 0.42726 0.02408 0.43507 0.02563 0.44202 0.02902 C 0.44983 0.03829 0.43993 0.02779 0.45243 0.0352 C 0.45382 0.03613 0.45469 0.03829 0.45591 0.03922 C 0.46233 0.04416 0.46997 0.0457 0.47657 0.04941 C 0.47778 0.05064 0.47882 0.0525 0.48004 0.05342 C 0.48229 0.05528 0.48681 0.05775 0.48681 0.05775 C 0.48959 0.06238 0.49202 0.06392 0.49601 0.06392 " pathEditMode="relative" ptsTypes="ffffffffffffffffffffffffffA">
                                      <p:cBhvr>
                                        <p:cTn id="3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01 0.06393 L 0.62587 0.0966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87 0.09666 C 0.63403 0.09604 0.64219 0.09573 0.65035 0.0945 C 0.66077 0.09326 0.67014 0.08431 0.68056 0.08246 C 0.69271 0.07443 0.70452 0.06547 0.71702 0.05991 C 0.72084 0.05312 0.72466 0.0457 0.729 0.03984 C 0.73021 0.03613 0.73212 0.03304 0.73334 0.02934 C 0.73559 0.02192 0.73768 0.01297 0.73976 0.00525 C 0.74132 -0.00093 0.74514 -0.01328 0.74514 -0.01297 C 0.74619 -0.021 0.74705 -0.02934 0.74844 -0.03737 C 0.74914 -0.042 0.75174 -0.05189 0.75174 -0.05745 " pathEditMode="relative" rAng="0" ptsTypes="fffffffffA">
                                      <p:cBhvr>
                                        <p:cTn id="5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571472" y="357172"/>
            <a:ext cx="2428892" cy="684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E-commerce</a:t>
            </a: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kisspng-sales-digital-marketing-e-commerce-online-shopping-shopping-5a741e1296e154.1946638315175593146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0"/>
            <a:ext cx="6786610" cy="514350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928662" y="2143122"/>
            <a:ext cx="2357454" cy="1172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b="1" i="0" dirty="0" smtClean="0">
                <a:latin typeface="Nunito Sans"/>
                <a:ea typeface="Nunito Sans"/>
                <a:cs typeface="Nunito Sans"/>
                <a:sym typeface="Nunito Sans"/>
              </a:rPr>
              <a:t>2010</a:t>
            </a:r>
            <a:endParaRPr lang="en" sz="6000" b="1" i="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" name="Picture 5" descr="aliexpress-en-francais.png"/>
          <p:cNvPicPr>
            <a:picLocks noChangeAspect="1"/>
          </p:cNvPicPr>
          <p:nvPr/>
        </p:nvPicPr>
        <p:blipFill>
          <a:blip r:embed="rId3"/>
          <a:srcRect l="5937" t="26562" r="7812" b="40625"/>
          <a:stretch>
            <a:fillRect/>
          </a:stretch>
        </p:blipFill>
        <p:spPr>
          <a:xfrm>
            <a:off x="4929190" y="214296"/>
            <a:ext cx="3442631" cy="785818"/>
          </a:xfrm>
          <a:prstGeom prst="rect">
            <a:avLst/>
          </a:prstGeom>
        </p:spPr>
      </p:pic>
      <p:pic>
        <p:nvPicPr>
          <p:cNvPr id="8" name="Picture 7" descr="Difference-between-Aliexpress-and-Alibaba-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1500180"/>
            <a:ext cx="3592279" cy="15716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8794" y="2285998"/>
            <a:ext cx="300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Prix de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7686" y="1785932"/>
            <a:ext cx="3929090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rgbClr val="FFFFFF"/>
              </a:buClr>
              <a:buSzPts val="1400"/>
            </a:pPr>
            <a:r>
              <a:rPr lang="fr-FR" sz="96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GROS</a:t>
            </a:r>
          </a:p>
        </p:txBody>
      </p:sp>
      <p:pic>
        <p:nvPicPr>
          <p:cNvPr id="55298" name="Picture 2" descr="C:\Users\ASUS\AppData\Local\Temp\SNAGHTMLd73bfbb.PNG"/>
          <p:cNvPicPr>
            <a:picLocks noChangeAspect="1" noChangeArrowheads="1"/>
          </p:cNvPicPr>
          <p:nvPr/>
        </p:nvPicPr>
        <p:blipFill>
          <a:blip r:embed="rId5"/>
          <a:srcRect l="22642" t="25665" r="39225" b="28707"/>
          <a:stretch>
            <a:fillRect/>
          </a:stretch>
        </p:blipFill>
        <p:spPr bwMode="auto">
          <a:xfrm>
            <a:off x="3428992" y="2000246"/>
            <a:ext cx="1143008" cy="1357322"/>
          </a:xfrm>
          <a:prstGeom prst="rect">
            <a:avLst/>
          </a:prstGeom>
          <a:noFill/>
        </p:spPr>
      </p:pic>
      <p:pic>
        <p:nvPicPr>
          <p:cNvPr id="55300" name="Picture 4" descr="C:\Users\ASUS\AppData\Local\Temp\SNAGHTMLd7494fd.PNG"/>
          <p:cNvPicPr>
            <a:picLocks noChangeAspect="1" noChangeArrowheads="1"/>
          </p:cNvPicPr>
          <p:nvPr/>
        </p:nvPicPr>
        <p:blipFill>
          <a:blip r:embed="rId6"/>
          <a:srcRect l="33266" t="27650" r="15322" b="27419"/>
          <a:stretch>
            <a:fillRect/>
          </a:stretch>
        </p:blipFill>
        <p:spPr bwMode="auto">
          <a:xfrm>
            <a:off x="4572000" y="2193548"/>
            <a:ext cx="1071571" cy="109258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57422" y="2157239"/>
            <a:ext cx="650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err="1" smtClean="0">
                <a:solidFill>
                  <a:schemeClr val="bg1"/>
                </a:solidFill>
                <a:latin typeface="Nunito Sans"/>
                <a:ea typeface="Nunito Sans"/>
                <a:cs typeface="Nunito Sans"/>
                <a:sym typeface="Nunito Sans"/>
              </a:rPr>
              <a:t>Drop</a:t>
            </a:r>
            <a:r>
              <a:rPr lang="fr-FR" sz="7200" b="1" dirty="0" err="1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shipping</a:t>
            </a:r>
            <a:endParaRPr lang="fr-FR" sz="7200" b="1" dirty="0" smtClean="0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" name="Picture 14" descr="Snip20170822_56.png"/>
          <p:cNvPicPr>
            <a:picLocks noChangeAspect="1"/>
          </p:cNvPicPr>
          <p:nvPr/>
        </p:nvPicPr>
        <p:blipFill>
          <a:blip r:embed="rId7"/>
          <a:srcRect l="12258" t="7447" r="12258" b="3900"/>
          <a:stretch>
            <a:fillRect/>
          </a:stretch>
        </p:blipFill>
        <p:spPr>
          <a:xfrm>
            <a:off x="6215042" y="3265963"/>
            <a:ext cx="2928958" cy="1877537"/>
          </a:xfrm>
          <a:prstGeom prst="rect">
            <a:avLst/>
          </a:prstGeom>
        </p:spPr>
      </p:pic>
      <p:pic>
        <p:nvPicPr>
          <p:cNvPr id="16" name="Picture 15" descr="ebay_PNG16.png"/>
          <p:cNvPicPr>
            <a:picLocks noChangeAspect="1"/>
          </p:cNvPicPr>
          <p:nvPr/>
        </p:nvPicPr>
        <p:blipFill>
          <a:blip r:embed="rId8"/>
          <a:srcRect b="-676"/>
          <a:stretch>
            <a:fillRect/>
          </a:stretch>
        </p:blipFill>
        <p:spPr>
          <a:xfrm>
            <a:off x="5000628" y="1785932"/>
            <a:ext cx="3156991" cy="1700217"/>
          </a:xfrm>
          <a:prstGeom prst="rect">
            <a:avLst/>
          </a:prstGeom>
        </p:spPr>
      </p:pic>
      <p:pic>
        <p:nvPicPr>
          <p:cNvPr id="17" name="Picture 16" descr="amazon-logo-icon-png_44637.png"/>
          <p:cNvPicPr>
            <a:picLocks noChangeAspect="1"/>
          </p:cNvPicPr>
          <p:nvPr/>
        </p:nvPicPr>
        <p:blipFill>
          <a:blip r:embed="rId9"/>
          <a:srcRect l="6944" t="30555" r="6944" b="33333"/>
          <a:stretch>
            <a:fillRect/>
          </a:stretch>
        </p:blipFill>
        <p:spPr>
          <a:xfrm>
            <a:off x="571472" y="2000246"/>
            <a:ext cx="3577396" cy="1500198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9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9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 build="p"/>
      <p:bldP spid="124" grpId="2" build="p"/>
      <p:bldP spid="9" grpId="0"/>
      <p:bldP spid="9" grpId="1"/>
      <p:bldP spid="10" grpId="0"/>
      <p:bldP spid="10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-51302" y="214296"/>
            <a:ext cx="3051666" cy="710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Objectives</a:t>
            </a:r>
            <a:endParaRPr lang="en" sz="4000" b="1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18" name="Picture 17" descr="World-Map-PNG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14"/>
            <a:ext cx="6715140" cy="3703400"/>
          </a:xfrm>
          <a:prstGeom prst="rect">
            <a:avLst/>
          </a:prstGeom>
        </p:spPr>
      </p:pic>
      <p:pic>
        <p:nvPicPr>
          <p:cNvPr id="20" name="Picture 19" descr="580b585b2edbce24c47b27f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04" y="1500180"/>
            <a:ext cx="2207196" cy="1857388"/>
          </a:xfrm>
          <a:prstGeom prst="rect">
            <a:avLst/>
          </a:prstGeom>
        </p:spPr>
      </p:pic>
      <p:sp>
        <p:nvSpPr>
          <p:cNvPr id="23" name="Freeform 17"/>
          <p:cNvSpPr>
            <a:spLocks noChangeAspect="1"/>
          </p:cNvSpPr>
          <p:nvPr/>
        </p:nvSpPr>
        <p:spPr bwMode="auto">
          <a:xfrm rot="21241469">
            <a:off x="4212181" y="1771155"/>
            <a:ext cx="2916166" cy="684367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7"/>
          <p:cNvSpPr>
            <a:spLocks noChangeAspect="1"/>
          </p:cNvSpPr>
          <p:nvPr/>
        </p:nvSpPr>
        <p:spPr bwMode="auto">
          <a:xfrm rot="1508986">
            <a:off x="7040236" y="1666503"/>
            <a:ext cx="513379" cy="29967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7"/>
          <p:cNvSpPr>
            <a:spLocks noChangeAspect="1"/>
          </p:cNvSpPr>
          <p:nvPr/>
        </p:nvSpPr>
        <p:spPr bwMode="auto">
          <a:xfrm rot="19303441">
            <a:off x="5936171" y="2552498"/>
            <a:ext cx="1249196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"/>
          <p:cNvSpPr>
            <a:spLocks noChangeAspect="1"/>
          </p:cNvSpPr>
          <p:nvPr/>
        </p:nvSpPr>
        <p:spPr bwMode="auto">
          <a:xfrm rot="20490373" flipV="1">
            <a:off x="4699413" y="3004739"/>
            <a:ext cx="2732104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E-Business-PNG-Pi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0" y="0"/>
            <a:ext cx="4057679" cy="3381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cxnSp>
        <p:nvCxnSpPr>
          <p:cNvPr id="155" name="Shape 155"/>
          <p:cNvCxnSpPr/>
          <p:nvPr/>
        </p:nvCxnSpPr>
        <p:spPr>
          <a:xfrm>
            <a:off x="4473377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Shape 156"/>
          <p:cNvCxnSpPr/>
          <p:nvPr/>
        </p:nvCxnSpPr>
        <p:spPr>
          <a:xfrm>
            <a:off x="6292952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3" name="Shape 104"/>
          <p:cNvSpPr txBox="1">
            <a:spLocks/>
          </p:cNvSpPr>
          <p:nvPr/>
        </p:nvSpPr>
        <p:spPr>
          <a:xfrm>
            <a:off x="-51302" y="214296"/>
            <a:ext cx="3051666" cy="71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ea typeface="Nunito Sans"/>
                <a:cs typeface="Nunito Sans"/>
                <a:sym typeface="Nunito Sans"/>
              </a:rPr>
              <a:t>Strategies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4" name="Picture 13" descr="touristes-1.png"/>
          <p:cNvPicPr>
            <a:picLocks noChangeAspect="1"/>
          </p:cNvPicPr>
          <p:nvPr/>
        </p:nvPicPr>
        <p:blipFill>
          <a:blip r:embed="rId3"/>
          <a:srcRect l="26714" t="4166" r="27878" b="8333"/>
          <a:stretch>
            <a:fillRect/>
          </a:stretch>
        </p:blipFill>
        <p:spPr>
          <a:xfrm>
            <a:off x="214282" y="785800"/>
            <a:ext cx="2071702" cy="33465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00364" y="0"/>
            <a:ext cx="5715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Marketing stratégique</a:t>
            </a:r>
          </a:p>
        </p:txBody>
      </p:sp>
      <p:pic>
        <p:nvPicPr>
          <p:cNvPr id="17" name="Picture 16" descr="marketing-digit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2" y="1357304"/>
            <a:ext cx="3312764" cy="2714626"/>
          </a:xfrm>
          <a:prstGeom prst="rect">
            <a:avLst/>
          </a:prstGeom>
        </p:spPr>
      </p:pic>
      <p:pic>
        <p:nvPicPr>
          <p:cNvPr id="18" name="Picture 17" descr="web-security-png-web-security-15-4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58" y="928676"/>
            <a:ext cx="3657609" cy="3657609"/>
          </a:xfrm>
          <a:prstGeom prst="rect">
            <a:avLst/>
          </a:prstGeom>
        </p:spPr>
      </p:pic>
      <p:pic>
        <p:nvPicPr>
          <p:cNvPr id="19" name="Picture 18" descr="certified_PNG2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71486"/>
            <a:ext cx="3714776" cy="2786082"/>
          </a:xfrm>
          <a:prstGeom prst="rect">
            <a:avLst/>
          </a:prstGeom>
        </p:spPr>
      </p:pic>
      <p:pic>
        <p:nvPicPr>
          <p:cNvPr id="22" name="Picture 21" descr="electronic-arts-clipart-devices-595293-882913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992" y="1000114"/>
            <a:ext cx="4521108" cy="30015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43372" y="4214824"/>
            <a:ext cx="4000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n'importe où partout</a:t>
            </a:r>
          </a:p>
        </p:txBody>
      </p:sp>
      <p:pic>
        <p:nvPicPr>
          <p:cNvPr id="26" name="Picture 25" descr="services_ux-ui-de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899" y="642924"/>
            <a:ext cx="4299079" cy="40005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86050" y="642924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User </a:t>
            </a:r>
            <a:r>
              <a:rPr lang="fr-FR" sz="2800" b="1" dirty="0" err="1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Experience</a:t>
            </a:r>
            <a:r>
              <a:rPr lang="fr-FR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</a:p>
        </p:txBody>
      </p:sp>
      <p:pic>
        <p:nvPicPr>
          <p:cNvPr id="28" name="Picture 27" descr="docubot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488" y="2071684"/>
            <a:ext cx="3067050" cy="28003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71934" y="4548860"/>
            <a:ext cx="71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IA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86248" y="4572014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Pouvoir d’achat </a:t>
            </a:r>
          </a:p>
        </p:txBody>
      </p:sp>
      <p:pic>
        <p:nvPicPr>
          <p:cNvPr id="33" name="Picture 32" descr="e-commerce-png-ecommerce-39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48" y="2071684"/>
            <a:ext cx="2867032" cy="2779266"/>
          </a:xfrm>
          <a:prstGeom prst="rect">
            <a:avLst/>
          </a:prstGeom>
        </p:spPr>
      </p:pic>
      <p:pic>
        <p:nvPicPr>
          <p:cNvPr id="34" name="Picture 33" descr="statistics-clipart-economy-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248" y="500047"/>
            <a:ext cx="4357718" cy="38130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00562" y="4189393"/>
            <a:ext cx="3214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Contrôle de qualité </a:t>
            </a:r>
          </a:p>
        </p:txBody>
      </p:sp>
      <p:pic>
        <p:nvPicPr>
          <p:cNvPr id="21" name="Picture 20" descr="icon-services-qualityassura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314" y="1428742"/>
            <a:ext cx="2096352" cy="2347914"/>
          </a:xfrm>
          <a:prstGeom prst="rect">
            <a:avLst/>
          </a:prstGeom>
        </p:spPr>
      </p:pic>
      <p:pic>
        <p:nvPicPr>
          <p:cNvPr id="24" name="Picture 23" descr="output_iDEQQu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736" y="0"/>
            <a:ext cx="559203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3" grpId="1"/>
      <p:bldP spid="27" grpId="0"/>
      <p:bldP spid="27" grpId="1"/>
      <p:bldP spid="31" grpId="0"/>
      <p:bldP spid="31" grpId="1"/>
      <p:bldP spid="32" grpId="0"/>
      <p:bldP spid="32" grpId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6" name="Shape 104"/>
          <p:cNvSpPr txBox="1">
            <a:spLocks/>
          </p:cNvSpPr>
          <p:nvPr/>
        </p:nvSpPr>
        <p:spPr>
          <a:xfrm>
            <a:off x="-51302" y="214296"/>
            <a:ext cx="3051666" cy="71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ea typeface="Nunito Sans"/>
                <a:cs typeface="Nunito Sans"/>
                <a:sym typeface="Nunito Sans"/>
              </a:rPr>
              <a:t>Strategies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Picture 3" descr="touristes-1.png"/>
          <p:cNvPicPr>
            <a:picLocks noChangeAspect="1"/>
          </p:cNvPicPr>
          <p:nvPr/>
        </p:nvPicPr>
        <p:blipFill>
          <a:blip r:embed="rId3"/>
          <a:srcRect l="26714" t="4166" r="27878" b="8333"/>
          <a:stretch>
            <a:fillRect/>
          </a:stretch>
        </p:blipFill>
        <p:spPr>
          <a:xfrm>
            <a:off x="214282" y="785800"/>
            <a:ext cx="2071702" cy="3346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364" y="0"/>
            <a:ext cx="5715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Stratégie opérationnelle</a:t>
            </a:r>
          </a:p>
        </p:txBody>
      </p:sp>
      <p:sp>
        <p:nvSpPr>
          <p:cNvPr id="8" name="Oval 7"/>
          <p:cNvSpPr/>
          <p:nvPr/>
        </p:nvSpPr>
        <p:spPr>
          <a:xfrm>
            <a:off x="6072198" y="928676"/>
            <a:ext cx="1928826" cy="1857388"/>
          </a:xfrm>
          <a:prstGeom prst="ellipse">
            <a:avLst/>
          </a:prstGeom>
          <a:solidFill>
            <a:srgbClr val="F67031">
              <a:alpha val="45098"/>
            </a:srgbClr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Produit</a:t>
            </a:r>
          </a:p>
        </p:txBody>
      </p:sp>
      <p:sp>
        <p:nvSpPr>
          <p:cNvPr id="9" name="Oval 8"/>
          <p:cNvSpPr/>
          <p:nvPr/>
        </p:nvSpPr>
        <p:spPr>
          <a:xfrm>
            <a:off x="4286248" y="2571750"/>
            <a:ext cx="1928826" cy="1857388"/>
          </a:xfrm>
          <a:prstGeom prst="ellipse">
            <a:avLst/>
          </a:prstGeom>
          <a:solidFill>
            <a:srgbClr val="F67031">
              <a:alpha val="45098"/>
            </a:srgbClr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Place</a:t>
            </a:r>
          </a:p>
        </p:txBody>
      </p:sp>
      <p:sp>
        <p:nvSpPr>
          <p:cNvPr id="10" name="Oval 9"/>
          <p:cNvSpPr/>
          <p:nvPr/>
        </p:nvSpPr>
        <p:spPr>
          <a:xfrm>
            <a:off x="6072198" y="2571750"/>
            <a:ext cx="1928826" cy="1857388"/>
          </a:xfrm>
          <a:prstGeom prst="ellipse">
            <a:avLst/>
          </a:prstGeom>
          <a:solidFill>
            <a:srgbClr val="F67031">
              <a:alpha val="45098"/>
            </a:srgbClr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FFFFFF"/>
              </a:buClr>
              <a:buSzPts val="2400"/>
              <a:defRPr/>
            </a:pPr>
            <a:r>
              <a:rPr lang="fr-FR" sz="19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Promotion</a:t>
            </a:r>
          </a:p>
        </p:txBody>
      </p:sp>
      <p:sp>
        <p:nvSpPr>
          <p:cNvPr id="11" name="Oval 10"/>
          <p:cNvSpPr/>
          <p:nvPr/>
        </p:nvSpPr>
        <p:spPr>
          <a:xfrm>
            <a:off x="4286248" y="928676"/>
            <a:ext cx="1928826" cy="1857388"/>
          </a:xfrm>
          <a:prstGeom prst="ellipse">
            <a:avLst/>
          </a:prstGeom>
          <a:solidFill>
            <a:srgbClr val="F67031">
              <a:alpha val="45098"/>
            </a:srgbClr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Prix</a:t>
            </a:r>
          </a:p>
        </p:txBody>
      </p:sp>
      <p:sp>
        <p:nvSpPr>
          <p:cNvPr id="7" name="Oval 6"/>
          <p:cNvSpPr/>
          <p:nvPr/>
        </p:nvSpPr>
        <p:spPr>
          <a:xfrm>
            <a:off x="5429256" y="1857370"/>
            <a:ext cx="1500198" cy="1428760"/>
          </a:xfrm>
          <a:prstGeom prst="ellipse">
            <a:avLst/>
          </a:prstGeom>
          <a:solidFill>
            <a:srgbClr val="F67031"/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16" y="285734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Prix</a:t>
            </a:r>
          </a:p>
        </p:txBody>
      </p:sp>
      <p:pic>
        <p:nvPicPr>
          <p:cNvPr id="13" name="Picture 12" descr="manufacturer-clipart-n32bb90e8976aab5298d5da10fe66f21d.png"/>
          <p:cNvPicPr>
            <a:picLocks noChangeAspect="1"/>
          </p:cNvPicPr>
          <p:nvPr/>
        </p:nvPicPr>
        <p:blipFill>
          <a:blip r:embed="rId4"/>
          <a:srcRect l="14716" t="2777" r="6200" b="11111"/>
          <a:stretch>
            <a:fillRect/>
          </a:stretch>
        </p:blipFill>
        <p:spPr>
          <a:xfrm>
            <a:off x="3857620" y="1000114"/>
            <a:ext cx="3520031" cy="3357568"/>
          </a:xfrm>
          <a:prstGeom prst="rect">
            <a:avLst/>
          </a:prstGeom>
        </p:spPr>
      </p:pic>
      <p:pic>
        <p:nvPicPr>
          <p:cNvPr id="14" name="Picture 13" descr="pic_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2071684"/>
            <a:ext cx="3067050" cy="1657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29454" y="285734"/>
            <a:ext cx="200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Produit</a:t>
            </a:r>
          </a:p>
        </p:txBody>
      </p:sp>
      <p:pic>
        <p:nvPicPr>
          <p:cNvPr id="16" name="Picture 15" descr="Refund-PNG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34" y="928676"/>
            <a:ext cx="3643338" cy="36433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57884" y="285734"/>
            <a:ext cx="3224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Distribution</a:t>
            </a:r>
          </a:p>
        </p:txBody>
      </p:sp>
      <p:pic>
        <p:nvPicPr>
          <p:cNvPr id="18" name="Picture 17" descr="Aliexpress-Supplier_С-1481126514.png"/>
          <p:cNvPicPr>
            <a:picLocks noChangeAspect="1"/>
          </p:cNvPicPr>
          <p:nvPr/>
        </p:nvPicPr>
        <p:blipFill>
          <a:blip r:embed="rId7"/>
          <a:srcRect l="22472" r="22472"/>
          <a:stretch>
            <a:fillRect/>
          </a:stretch>
        </p:blipFill>
        <p:spPr>
          <a:xfrm>
            <a:off x="4214810" y="1142990"/>
            <a:ext cx="3500462" cy="2543180"/>
          </a:xfrm>
          <a:prstGeom prst="rect">
            <a:avLst/>
          </a:prstGeom>
        </p:spPr>
      </p:pic>
      <p:pic>
        <p:nvPicPr>
          <p:cNvPr id="19" name="Picture 18" descr="livraison.PNG"/>
          <p:cNvPicPr>
            <a:picLocks noChangeAspect="1"/>
          </p:cNvPicPr>
          <p:nvPr/>
        </p:nvPicPr>
        <p:blipFill>
          <a:blip r:embed="rId8"/>
          <a:srcRect l="8115" r="4088"/>
          <a:stretch>
            <a:fillRect/>
          </a:stretch>
        </p:blipFill>
        <p:spPr>
          <a:xfrm>
            <a:off x="2567358" y="1571618"/>
            <a:ext cx="6576642" cy="3571882"/>
          </a:xfrm>
          <a:prstGeom prst="rect">
            <a:avLst/>
          </a:prstGeom>
        </p:spPr>
      </p:pic>
      <p:pic>
        <p:nvPicPr>
          <p:cNvPr id="22" name="Picture 21" descr="téléchargement (2)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3092">
            <a:off x="2571736" y="2928940"/>
            <a:ext cx="3667125" cy="1247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téléchargement (3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70705">
            <a:off x="2561996" y="1070522"/>
            <a:ext cx="3500430" cy="1209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images (1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11324">
            <a:off x="6150888" y="3723139"/>
            <a:ext cx="2952750" cy="155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téléchargement (4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4876" y="2357436"/>
            <a:ext cx="4121722" cy="800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téléchargement (5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09804">
            <a:off x="6085587" y="1102986"/>
            <a:ext cx="3000364" cy="1155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currency-img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7620" y="1000114"/>
            <a:ext cx="3810000" cy="3267075"/>
          </a:xfrm>
          <a:prstGeom prst="rect">
            <a:avLst/>
          </a:prstGeom>
        </p:spPr>
      </p:pic>
      <p:pic>
        <p:nvPicPr>
          <p:cNvPr id="31" name="Picture 30" descr="Alipay_log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4612" y="1357304"/>
            <a:ext cx="3862379" cy="1355094"/>
          </a:xfrm>
          <a:prstGeom prst="rect">
            <a:avLst/>
          </a:prstGeom>
        </p:spPr>
      </p:pic>
      <p:pic>
        <p:nvPicPr>
          <p:cNvPr id="32" name="Picture 31" descr="escrow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0826" y="2357436"/>
            <a:ext cx="2371725" cy="24003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86380" y="285734"/>
            <a:ext cx="394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Communication</a:t>
            </a:r>
          </a:p>
        </p:txBody>
      </p:sp>
      <p:pic>
        <p:nvPicPr>
          <p:cNvPr id="34" name="Picture 33" descr="Business1_LearnFro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3174" y="642924"/>
            <a:ext cx="4000510" cy="4000510"/>
          </a:xfrm>
          <a:prstGeom prst="rect">
            <a:avLst/>
          </a:prstGeom>
        </p:spPr>
      </p:pic>
      <p:pic>
        <p:nvPicPr>
          <p:cNvPr id="35" name="Picture 34" descr="aliexpress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1868" y="1428742"/>
            <a:ext cx="4714908" cy="2459182"/>
          </a:xfrm>
          <a:prstGeom prst="rect">
            <a:avLst/>
          </a:prstGeom>
        </p:spPr>
      </p:pic>
      <p:pic>
        <p:nvPicPr>
          <p:cNvPr id="36" name="Picture 35" descr="fashion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14612" y="857238"/>
            <a:ext cx="2786069" cy="3714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36" descr="Pop-up-store-1.jpe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14942" y="2643188"/>
            <a:ext cx="3751934" cy="2500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 descr="seo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4678" y="1285866"/>
            <a:ext cx="4929222" cy="309951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build="allAtOnce" animBg="1"/>
      <p:bldP spid="11" grpId="1" build="allAtOnce" animBg="1"/>
      <p:bldP spid="7" grpId="0" animBg="1"/>
      <p:bldP spid="7" grpId="1" animBg="1"/>
      <p:bldP spid="12" grpId="0"/>
      <p:bldP spid="12" grpId="1"/>
      <p:bldP spid="15" grpId="0"/>
      <p:bldP spid="15" grpId="1"/>
      <p:bldP spid="17" grpId="0"/>
      <p:bldP spid="17" grpId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 idx="4294967295"/>
          </p:nvPr>
        </p:nvSpPr>
        <p:spPr>
          <a:xfrm>
            <a:off x="2285984" y="357172"/>
            <a:ext cx="4857784" cy="714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 smtClean="0"/>
              <a:t>Perspectives</a:t>
            </a:r>
            <a:endParaRPr sz="5400" b="1"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285852" y="2000246"/>
            <a:ext cx="64294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2 BILLIONS</a:t>
            </a:r>
            <a:r>
              <a:rPr lang="en-US" sz="4000" b="1" dirty="0" smtClean="0">
                <a:solidFill>
                  <a:srgbClr val="FF00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40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					</a:t>
            </a:r>
            <a:r>
              <a:rPr lang="en-US" sz="4000" b="1" dirty="0" err="1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acheteurs</a:t>
            </a:r>
            <a:endParaRPr lang="fr-FR" sz="4000" b="1" dirty="0" smtClean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928808"/>
            <a:ext cx="75009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10 MILLIONS               				</a:t>
            </a:r>
            <a:r>
              <a:rPr lang="en-US" sz="40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entrepreneurs</a:t>
            </a:r>
            <a:endParaRPr lang="fr-FR" sz="4000" b="1" dirty="0" smtClean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Picture 8" descr="kisspng-shopping-family-euclidean-vector-clip-art-family-travel-family-shopping-vector-5a7eed910b8310.91801289151826779304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2354345"/>
            <a:ext cx="2714644" cy="27891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4414" y="1928808"/>
            <a:ext cx="67151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100 MILLIONS 						</a:t>
            </a:r>
            <a:r>
              <a:rPr lang="fr-FR" sz="40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emplois</a:t>
            </a:r>
          </a:p>
        </p:txBody>
      </p:sp>
      <p:pic>
        <p:nvPicPr>
          <p:cNvPr id="12" name="Picture 11" descr="Online-Ecommerce-png-Small.png"/>
          <p:cNvPicPr>
            <a:picLocks noChangeAspect="1"/>
          </p:cNvPicPr>
          <p:nvPr/>
        </p:nvPicPr>
        <p:blipFill>
          <a:blip r:embed="rId4"/>
          <a:srcRect l="16146" r="20052"/>
          <a:stretch>
            <a:fillRect/>
          </a:stretch>
        </p:blipFill>
        <p:spPr>
          <a:xfrm>
            <a:off x="4714876" y="2285998"/>
            <a:ext cx="3189193" cy="2857502"/>
          </a:xfrm>
          <a:prstGeom prst="rect">
            <a:avLst/>
          </a:prstGeom>
        </p:spPr>
      </p:pic>
      <p:pic>
        <p:nvPicPr>
          <p:cNvPr id="13" name="Picture 12" descr="newret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670" y="1285866"/>
            <a:ext cx="5145676" cy="2786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14428"/>
            <a:ext cx="9144000" cy="392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2504E-6 L 0.22049 -0.248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-1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2504E-6 L -0.17327 -0.2343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1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ying-from-alibaba-1600x7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714480" y="2786064"/>
            <a:ext cx="5929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fr-FR" sz="60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merci de votre attention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97</Words>
  <PresentationFormat>On-screen Show (16:9)</PresentationFormat>
  <Paragraphs>49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Nunito Sans</vt:lpstr>
      <vt:lpstr>Georgia</vt:lpstr>
      <vt:lpstr>Calibri</vt:lpstr>
      <vt:lpstr>Ulysses template</vt:lpstr>
      <vt:lpstr>Syrine BEN YAKHLEF Yosra GOUAIED Eya TAIEB</vt:lpstr>
      <vt:lpstr>Plan </vt:lpstr>
      <vt:lpstr>E-commerce</vt:lpstr>
      <vt:lpstr>Slide 4</vt:lpstr>
      <vt:lpstr>Objectives</vt:lpstr>
      <vt:lpstr>Slide 6</vt:lpstr>
      <vt:lpstr>Slide 7</vt:lpstr>
      <vt:lpstr>Perspectives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Eya TAIEB Syrine BEN YAKHLEF Yosra GOUALLID</dc:title>
  <cp:lastModifiedBy>ASUS</cp:lastModifiedBy>
  <cp:revision>163</cp:revision>
  <dcterms:modified xsi:type="dcterms:W3CDTF">2019-04-14T22:56:12Z</dcterms:modified>
</cp:coreProperties>
</file>